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ela Gothic One" panose="020B0604020202020204" charset="-128"/>
      <p:regular r:id="rId13"/>
    </p:embeddedFont>
    <p:embeddedFont>
      <p:font typeface="DM Sans" panose="020F0502020204030204" pitchFamily="2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7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76955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382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1457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910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41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133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244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018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6443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746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887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674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910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053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20494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0213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0429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2783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530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0091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9583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055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36315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Customer Behavior Analysis: Driving Business Growth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826198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customer behavior is crucial for enhancing business performance, boosting retention, and increasing revenue. This report details an end-to-end analysis of customer data to uncover actionable insights.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25116" y="529590"/>
            <a:ext cx="9463326" cy="505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Actionable Business Recommendations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925116" y="1418511"/>
            <a:ext cx="12780169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comprehensive analysis provides clear pathways for improving customer retention and business performance.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16" y="1941433"/>
            <a:ext cx="959763" cy="115169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76807" y="2133362"/>
            <a:ext cx="481072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Increase Subscription Adoption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2076807" y="2564130"/>
            <a:ext cx="11628477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 exclusive benefits to boost subscription rates and customer loyalty.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16" y="3093125"/>
            <a:ext cx="959763" cy="115169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76807" y="3285053"/>
            <a:ext cx="4945261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Target High-Revenue Age Groups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2076807" y="3715822"/>
            <a:ext cx="11628477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marketing campaigns on Young Adults and middle-aged customers for optimal impact.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16" y="4244816"/>
            <a:ext cx="959763" cy="115169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076807" y="4436745"/>
            <a:ext cx="408813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Strengthen Top Categories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2076807" y="4867513"/>
            <a:ext cx="11628477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Prioritize inventory and promotions for high-performing product categories like Clothing.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16" y="5396508"/>
            <a:ext cx="959763" cy="115169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076807" y="5588437"/>
            <a:ext cx="320337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Optimize Discounting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2076807" y="6019205"/>
            <a:ext cx="11628477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targeted discounts rather than broad promotions to maintain profitability.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116" y="6548199"/>
            <a:ext cx="959763" cy="115169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2076807" y="6740128"/>
            <a:ext cx="3778925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Promote Faster Shipping</a:t>
            </a:r>
            <a:endParaRPr lang="en-US" sz="1950" dirty="0"/>
          </a:p>
        </p:txBody>
      </p:sp>
      <p:sp>
        <p:nvSpPr>
          <p:cNvPr id="18" name="Text 11"/>
          <p:cNvSpPr/>
          <p:nvPr/>
        </p:nvSpPr>
        <p:spPr>
          <a:xfrm>
            <a:off x="2076807" y="7170896"/>
            <a:ext cx="11628477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express shipping options to encourage higher average order values.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57005"/>
            <a:ext cx="13113782" cy="1140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Our Approach: A Three-Stage Analytical Pipeline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333041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667958"/>
            <a:ext cx="4226838" cy="3048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5" name="Text 3"/>
          <p:cNvSpPr/>
          <p:nvPr/>
        </p:nvSpPr>
        <p:spPr>
          <a:xfrm>
            <a:off x="758309" y="3837146"/>
            <a:ext cx="422683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Exploration &amp; Cleaning (Python)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4679513"/>
            <a:ext cx="422683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Initial processing and refinement of raw customer data using Python for accuracy and consistency.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201722" y="333041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01722" y="3667958"/>
            <a:ext cx="4226838" cy="3048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9" name="Text 7"/>
          <p:cNvSpPr/>
          <p:nvPr/>
        </p:nvSpPr>
        <p:spPr>
          <a:xfrm>
            <a:off x="5201722" y="3837146"/>
            <a:ext cx="422683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Structured Analysis (SQL)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01722" y="4679513"/>
            <a:ext cx="422683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In-depth querying and extraction of insights from the cleaned data stored in a MySQL database.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645134" y="333041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 Light" pitchFamily="34" charset="0"/>
                <a:ea typeface="Dela Gothic One Light" pitchFamily="34" charset="-122"/>
                <a:cs typeface="Dela Gothic One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9645134" y="3667958"/>
            <a:ext cx="4226957" cy="30480"/>
          </a:xfrm>
          <a:prstGeom prst="rect">
            <a:avLst/>
          </a:prstGeom>
          <a:solidFill>
            <a:srgbClr val="C9131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5134" y="3837146"/>
            <a:ext cx="422695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Interactive Visualization (Power BI)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5134" y="4679513"/>
            <a:ext cx="422695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Development of dynamic dashboards for intuitive exploration and presentation of key findings.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309" y="612576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comprehensive approach ensures robust insights into spending patterns, product performance, and demographic trends.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271" y="1730693"/>
            <a:ext cx="7780258" cy="1025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 Overview: A Deep Dive into Customer Transactions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168271" y="3048238"/>
            <a:ext cx="7780258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analysis utilized a rich dataset comprising transactional and demographic information, providing a holistic view of customer interactions.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168271" y="4085273"/>
            <a:ext cx="276320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 Summary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168271" y="4600456"/>
            <a:ext cx="365248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Records: 3,900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68271" y="4980146"/>
            <a:ext cx="365248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Columns: 18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0303669" y="4085273"/>
            <a:ext cx="335089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Variables Include: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03669" y="4600456"/>
            <a:ext cx="365248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ID, Gender, Age Group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0303669" y="4980146"/>
            <a:ext cx="365248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 Category, Item Purchased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0303669" y="5359837"/>
            <a:ext cx="365248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Amount, Discount Applied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0303669" y="5739527"/>
            <a:ext cx="365248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Shipping Type, Subscription Status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0303669" y="6119217"/>
            <a:ext cx="365248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Previous Purchases, Review Rating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466" y="800933"/>
            <a:ext cx="7779068" cy="1026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Preparation &amp; Exploratory Analysis in Python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82466" y="2119670"/>
            <a:ext cx="7779068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Initial analysis in Jupyter Notebook laid the foundation, ensuring data quality and readiness for advanced querying.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2466" y="2962870"/>
            <a:ext cx="7779068" cy="2325529"/>
          </a:xfrm>
          <a:prstGeom prst="roundRect">
            <a:avLst>
              <a:gd name="adj" fmla="val 3522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0232" y="3180636"/>
            <a:ext cx="4883587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Exploratory Data Analysis (EDA)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00232" y="3618190"/>
            <a:ext cx="734353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data distributions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00232" y="3998357"/>
            <a:ext cx="734353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Identifying missing/inconsistent values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900232" y="4378523"/>
            <a:ext cx="734353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Analyzing purchase amount trends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900232" y="4758690"/>
            <a:ext cx="734353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Exploring relationships between attributes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2466" y="5483304"/>
            <a:ext cx="7779068" cy="1945362"/>
          </a:xfrm>
          <a:prstGeom prst="roundRect">
            <a:avLst>
              <a:gd name="adj" fmla="val 4210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00232" y="5701070"/>
            <a:ext cx="5548551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Cleaning &amp; Feature Engineering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00232" y="6138624"/>
            <a:ext cx="734353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Missing values replaced statistically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900232" y="6518791"/>
            <a:ext cx="734353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New columns created for deeper insights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900232" y="6898958"/>
            <a:ext cx="734353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types and formats standardized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038" y="737235"/>
            <a:ext cx="7690723" cy="1092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SQL Analysis: Unveiling Key Spending Patterns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213038" y="2141101"/>
            <a:ext cx="7690723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Leveraging MySQL, structured queries revealed critical patterns in customer spending and product engagement.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13038" y="3038951"/>
            <a:ext cx="7690723" cy="4453414"/>
          </a:xfrm>
          <a:prstGeom prst="roundRect">
            <a:avLst>
              <a:gd name="adj" fmla="val 195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20658" y="3046571"/>
            <a:ext cx="3837742" cy="2892743"/>
          </a:xfrm>
          <a:prstGeom prst="roundRect">
            <a:avLst>
              <a:gd name="adj" fmla="val 3015"/>
            </a:avLst>
          </a:prstGeom>
          <a:solidFill>
            <a:srgbClr val="740B0B"/>
          </a:solidFill>
          <a:ln/>
        </p:spPr>
      </p:sp>
      <p:sp>
        <p:nvSpPr>
          <p:cNvPr id="7" name="Text 4"/>
          <p:cNvSpPr/>
          <p:nvPr/>
        </p:nvSpPr>
        <p:spPr>
          <a:xfrm>
            <a:off x="6428184" y="3254097"/>
            <a:ext cx="3048953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Revenue by Gender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428184" y="3720108"/>
            <a:ext cx="3111222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varying revenue contributions to tailor gender-focused campaigns.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058400" y="3046571"/>
            <a:ext cx="3837742" cy="2892743"/>
          </a:xfrm>
          <a:prstGeom prst="rect">
            <a:avLst/>
          </a:prstGeom>
          <a:solidFill>
            <a:srgbClr val="740B0B"/>
          </a:solidFill>
          <a:ln/>
        </p:spPr>
      </p:sp>
      <p:sp>
        <p:nvSpPr>
          <p:cNvPr id="10" name="Shape 7"/>
          <p:cNvSpPr/>
          <p:nvPr/>
        </p:nvSpPr>
        <p:spPr>
          <a:xfrm>
            <a:off x="10058400" y="3046571"/>
            <a:ext cx="22860" cy="2892743"/>
          </a:xfrm>
          <a:prstGeom prst="roundRect">
            <a:avLst>
              <a:gd name="adj" fmla="val 381466"/>
            </a:avLst>
          </a:prstGeom>
          <a:solidFill>
            <a:srgbClr val="8D2424"/>
          </a:solidFill>
          <a:ln/>
        </p:spPr>
      </p:sp>
      <p:sp>
        <p:nvSpPr>
          <p:cNvPr id="11" name="Text 8"/>
          <p:cNvSpPr/>
          <p:nvPr/>
        </p:nvSpPr>
        <p:spPr>
          <a:xfrm>
            <a:off x="10577393" y="3254097"/>
            <a:ext cx="3111222" cy="102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High-Value Purchases with Discounts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577393" y="4403050"/>
            <a:ext cx="3111222" cy="1328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Confirmed that strategic discounts can drive significant purchase values without compromising profitability.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9798963" y="4233446"/>
            <a:ext cx="518993" cy="518993"/>
          </a:xfrm>
          <a:prstGeom prst="roundRect">
            <a:avLst>
              <a:gd name="adj" fmla="val 16802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8741" y="4363105"/>
            <a:ext cx="259437" cy="259437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6220658" y="5939314"/>
            <a:ext cx="7675483" cy="1545431"/>
          </a:xfrm>
          <a:prstGeom prst="rect">
            <a:avLst/>
          </a:prstGeom>
          <a:solidFill>
            <a:srgbClr val="740B0B"/>
          </a:solidFill>
          <a:ln/>
        </p:spPr>
      </p:sp>
      <p:sp>
        <p:nvSpPr>
          <p:cNvPr id="16" name="Shape 12"/>
          <p:cNvSpPr/>
          <p:nvPr/>
        </p:nvSpPr>
        <p:spPr>
          <a:xfrm>
            <a:off x="6220658" y="5939314"/>
            <a:ext cx="7675483" cy="22860"/>
          </a:xfrm>
          <a:prstGeom prst="roundRect">
            <a:avLst>
              <a:gd name="adj" fmla="val 381466"/>
            </a:avLst>
          </a:prstGeom>
          <a:solidFill>
            <a:srgbClr val="8D2424"/>
          </a:solidFill>
          <a:ln/>
        </p:spPr>
      </p:sp>
      <p:sp>
        <p:nvSpPr>
          <p:cNvPr id="17" name="Text 13"/>
          <p:cNvSpPr/>
          <p:nvPr/>
        </p:nvSpPr>
        <p:spPr>
          <a:xfrm>
            <a:off x="6428184" y="6146840"/>
            <a:ext cx="4036695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 5 Products by Rating</a:t>
            </a:r>
            <a:endParaRPr lang="en-US" sz="2150" dirty="0"/>
          </a:p>
        </p:txBody>
      </p:sp>
      <p:sp>
        <p:nvSpPr>
          <p:cNvPr id="18" name="Text 14"/>
          <p:cNvSpPr/>
          <p:nvPr/>
        </p:nvSpPr>
        <p:spPr>
          <a:xfrm>
            <a:off x="6428184" y="6612850"/>
            <a:ext cx="6948964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Highlighted highly-rated products for prioritized marketing and inventory planning.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206" y="579834"/>
            <a:ext cx="7672388" cy="1659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Shipping &amp; Subscriptions: Impact on Purchase Behavior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222206" y="2554605"/>
            <a:ext cx="7672388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SQL analysis further explored how shipping choices and subscription statuses influence customer spending and loyalty.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22206" y="3673912"/>
            <a:ext cx="3579733" cy="691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Shipping Type vs. Purchase Amount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222206" y="4575334"/>
            <a:ext cx="3579733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show higher average purchase amounts.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22206" y="5657969"/>
            <a:ext cx="3579733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Suggests a correlation between faster delivery and increased spending.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0322481" y="3673912"/>
            <a:ext cx="3579733" cy="691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Subscription Status &amp; Spending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22481" y="4575334"/>
            <a:ext cx="3579733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Subscribed customers spend more and generate higher total revenue.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322481" y="5657969"/>
            <a:ext cx="3579733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Emphasizes the value of subscription models for sustained growth.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222206" y="6977063"/>
            <a:ext cx="7672388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insights inform strategies for incentivizing premium shipping and boosting subscription adoption.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4341" y="674132"/>
            <a:ext cx="7808119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Optimizing Product &amp; Customer Segmentation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154341" y="1964769"/>
            <a:ext cx="7808119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Further SQL queries helped us understand discount effectiveness and segment customers for tailored engagements.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54341" y="2789992"/>
            <a:ext cx="22860" cy="4765477"/>
          </a:xfrm>
          <a:prstGeom prst="roundRect">
            <a:avLst>
              <a:gd name="adj" fmla="val 350663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6177201" y="2789992"/>
            <a:ext cx="7808119" cy="1435775"/>
          </a:xfrm>
          <a:prstGeom prst="rect">
            <a:avLst/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8058" y="2988469"/>
            <a:ext cx="5655469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Products with Highest Discount Usage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368058" y="3416737"/>
            <a:ext cx="7418784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Identified price-sensitive products to optimize discount strategies and maintain profitability.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177201" y="4607481"/>
            <a:ext cx="7808119" cy="1435775"/>
          </a:xfrm>
          <a:prstGeom prst="rect">
            <a:avLst/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68058" y="4805958"/>
            <a:ext cx="522351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Customer Segmentation by History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368058" y="5234226"/>
            <a:ext cx="7418784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Segmented customers into New, Returning, and Loyal groups for targeted retention and reward programs.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77201" y="6424970"/>
            <a:ext cx="7808119" cy="1130498"/>
          </a:xfrm>
          <a:prstGeom prst="rect">
            <a:avLst/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8058" y="6623447"/>
            <a:ext cx="524279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Top Products Within Each Category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6368058" y="7051715"/>
            <a:ext cx="7418784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Pinpointed best-performing items to prioritize in inventory and promotional efforts.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34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284" y="3275171"/>
            <a:ext cx="10325100" cy="564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Repeat Buyers &amp; Revenue by Age Group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51284" y="4162068"/>
            <a:ext cx="13127831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Analyzing repeat purchases and age-group revenue helps refine marketing focus and loyalty programs.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1284" y="4961573"/>
            <a:ext cx="3774043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Repeat Buyer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1284" y="5529263"/>
            <a:ext cx="6302097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Subscribed customers are significantly more likely to be repeat buyers.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1284" y="6291143"/>
            <a:ext cx="6302097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Reinforces the benefits of robust customer subscription programs.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84638" y="4961573"/>
            <a:ext cx="5864543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Revenue Contribution by Age Group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84638" y="5529263"/>
            <a:ext cx="6302097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Adults contribute the highest share of revenue.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84638" y="5947767"/>
            <a:ext cx="6302097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Middle-aged customers follow closely, indicating key target segments.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51284" y="7294483"/>
            <a:ext cx="13127831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Focusing marketing efforts on these valuable segments can maximize ROI.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8018" y="651510"/>
            <a:ext cx="8020764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Power BI Dashboard: Interactive Insights at Your Fingertips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048018" y="1736765"/>
            <a:ext cx="8020764" cy="513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final dataset was integrated into Power BI, creating a dynamic dashboard for real-time exploration of insights.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048018" y="2430661"/>
            <a:ext cx="8020764" cy="1608892"/>
          </a:xfrm>
          <a:prstGeom prst="roundRect">
            <a:avLst>
              <a:gd name="adj" fmla="val 4190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70878" y="2453521"/>
            <a:ext cx="641866" cy="1563172"/>
          </a:xfrm>
          <a:prstGeom prst="roundRect">
            <a:avLst>
              <a:gd name="adj" fmla="val 6228"/>
            </a:avLst>
          </a:prstGeom>
          <a:solidFill>
            <a:srgbClr val="740B0B"/>
          </a:solidFill>
          <a:ln/>
        </p:spPr>
      </p:sp>
      <p:sp>
        <p:nvSpPr>
          <p:cNvPr id="7" name="Text 4"/>
          <p:cNvSpPr/>
          <p:nvPr/>
        </p:nvSpPr>
        <p:spPr>
          <a:xfrm>
            <a:off x="6267688" y="3084671"/>
            <a:ext cx="2406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873121" y="2613898"/>
            <a:ext cx="3559135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Performance Indicators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873121" y="2974062"/>
            <a:ext cx="701242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Customers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6873121" y="3286839"/>
            <a:ext cx="701242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6873121" y="3599617"/>
            <a:ext cx="701242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Review Rating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6048018" y="4199930"/>
            <a:ext cx="8020764" cy="1921669"/>
          </a:xfrm>
          <a:prstGeom prst="roundRect">
            <a:avLst>
              <a:gd name="adj" fmla="val 3508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070878" y="4222790"/>
            <a:ext cx="641866" cy="1875949"/>
          </a:xfrm>
          <a:prstGeom prst="roundRect">
            <a:avLst>
              <a:gd name="adj" fmla="val 6228"/>
            </a:avLst>
          </a:prstGeom>
          <a:solidFill>
            <a:srgbClr val="740B0B"/>
          </a:solidFill>
          <a:ln/>
        </p:spPr>
      </p:sp>
      <p:sp>
        <p:nvSpPr>
          <p:cNvPr id="14" name="Text 11"/>
          <p:cNvSpPr/>
          <p:nvPr/>
        </p:nvSpPr>
        <p:spPr>
          <a:xfrm>
            <a:off x="6267688" y="5010269"/>
            <a:ext cx="2406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873121" y="4383167"/>
            <a:ext cx="2972038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Detailed Analysis Views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873121" y="4743331"/>
            <a:ext cx="701242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Category-wise Revenue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6873121" y="5056108"/>
            <a:ext cx="701242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Analysis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6873121" y="5368885"/>
            <a:ext cx="701242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Subscription Segmentation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6873121" y="5681663"/>
            <a:ext cx="701242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Age-Group Performance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6048018" y="6281976"/>
            <a:ext cx="8020764" cy="1296114"/>
          </a:xfrm>
          <a:prstGeom prst="roundRect">
            <a:avLst>
              <a:gd name="adj" fmla="val 5201"/>
            </a:avLst>
          </a:prstGeom>
          <a:solidFill>
            <a:srgbClr val="0A0A0A">
              <a:alpha val="95000"/>
            </a:srgbClr>
          </a:solidFill>
          <a:ln w="22860">
            <a:solidFill>
              <a:srgbClr val="8D2424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6070878" y="6304836"/>
            <a:ext cx="641866" cy="1250394"/>
          </a:xfrm>
          <a:prstGeom prst="roundRect">
            <a:avLst>
              <a:gd name="adj" fmla="val 6228"/>
            </a:avLst>
          </a:prstGeom>
          <a:solidFill>
            <a:srgbClr val="740B0B"/>
          </a:solidFill>
          <a:ln/>
        </p:spPr>
      </p:sp>
      <p:sp>
        <p:nvSpPr>
          <p:cNvPr id="22" name="Text 19"/>
          <p:cNvSpPr/>
          <p:nvPr/>
        </p:nvSpPr>
        <p:spPr>
          <a:xfrm>
            <a:off x="6267688" y="6779538"/>
            <a:ext cx="2406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6873121" y="6465213"/>
            <a:ext cx="264044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Interactive Features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6873121" y="6825377"/>
            <a:ext cx="701242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Customizable Filters</a:t>
            </a:r>
            <a:endParaRPr lang="en-US" sz="1250" dirty="0"/>
          </a:p>
        </p:txBody>
      </p:sp>
      <p:sp>
        <p:nvSpPr>
          <p:cNvPr id="25" name="Text 22"/>
          <p:cNvSpPr/>
          <p:nvPr/>
        </p:nvSpPr>
        <p:spPr>
          <a:xfrm>
            <a:off x="6873121" y="7138154"/>
            <a:ext cx="701242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Drill-down Capabilities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</TotalTime>
  <Words>727</Words>
  <Application>Microsoft Office PowerPoint</Application>
  <PresentationFormat>Custom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Dela Gothic One</vt:lpstr>
      <vt:lpstr>Arial</vt:lpstr>
      <vt:lpstr>Dela Gothic One Light</vt:lpstr>
      <vt:lpstr>DM Sans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Muhammad Asif</dc:creator>
  <cp:lastModifiedBy>Asif Shigri</cp:lastModifiedBy>
  <cp:revision>2</cp:revision>
  <dcterms:created xsi:type="dcterms:W3CDTF">2026-01-15T10:56:36Z</dcterms:created>
  <dcterms:modified xsi:type="dcterms:W3CDTF">2026-01-15T11:04:32Z</dcterms:modified>
</cp:coreProperties>
</file>